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60" r:id="rId6"/>
    <p:sldId id="259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34630-DE9A-4975-91D3-10E9728A121F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ADEE1-2D18-447C-BB8F-CB01A88A6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7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ADEE1-2D18-447C-BB8F-CB01A88A6B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ADEE1-2D18-447C-BB8F-CB01A88A6B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2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ADEE1-2D18-447C-BB8F-CB01A88A6B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56B6-E9DD-E878-8A56-D50BC7E6B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7DA08-8261-BCDB-ED51-D5C19476C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C7773-C319-A3B2-E250-EB0DCC96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2D2D5-9DBC-31D7-16AC-19C591B9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FBF1-3758-B3C6-ED72-D6AAED04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5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AF31-F529-2E24-1A81-EA20422D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B0C99-81A0-39E0-B4EF-414C13C52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8952-00BB-C986-21EF-FBFE094E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9CB0-DA5F-8366-A070-A966BE2C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06E8A-FB92-9723-FDD0-6E35CC2F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1DE6D-395E-BFFD-0760-2B57E81F1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93B7C-4184-0EF0-4E75-6177595B5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F51F5-7EDF-7AD1-8C90-DA0B487A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338CF-0959-D1C1-8DFA-C009B177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F6A8-BC59-1988-ECF8-A3704B32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9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62A9-977E-88BF-F34E-4EDCD888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0F43-387F-AD40-A081-6975D35A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9B87-52DD-C869-C7FA-C97323B4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8D02-F96F-D892-94C4-0ECDF47C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D367A-703E-41F7-9B3E-75188F32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F8EB-2B05-815E-839A-7B0BF360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2276C-4BBF-AE97-2CFA-DAE625AE9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E8706-5AB9-E472-770D-C411906D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C78E-C100-4A14-3953-30F63508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89C54-0E52-0C56-07F1-C1B210B6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8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403F-10A5-92A9-3328-5B802711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B616-4872-4689-82D3-71668FA22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0DD1B-F1B4-A5DB-470D-DCE7098F5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809CD-B489-F30F-FD1B-4DD3EE60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196F5-92A2-8428-A6B3-D48B5952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16EC4-35C4-C7BA-0CC2-3272F25F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6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F7E6-25A4-8A9B-80A7-AEC7DC61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0D422-3F0B-C5B8-FBAD-D9A64CA22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D02FF-61A3-F07A-E2A3-18884FCD9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37541-CB4A-6D76-EA45-210B5BF09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E698E-D84F-E9F4-87B0-9B7C38937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0B0DC-E7C8-4C5B-AC1C-3F0AEC56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63BAA-521D-1862-5B6A-E0D3A128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B3EFB-6EDF-9B95-5AD3-F16522FF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3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FA30-295D-4F2B-C46A-5EBBA7DE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6DE83-475C-A4A9-3176-B32CB3F2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D5EAC-41F5-8E2C-82D5-2C7C31C4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04626-C896-E05A-0A98-34D1389D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C578C-1AC9-600A-4AC6-55D9F931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38279-6A40-0D60-8F7A-F5FAE1D2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F7D67-A7FE-18A8-5401-66F0FBE0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F763-6316-4783-28CB-22F047B8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000F5-9BA8-071C-D9E7-79638C66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3F225-A69B-AEFE-127A-A819A0AAD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6938-44F1-FDFA-7DBC-1F1EBCBA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B310-5BF1-C280-6C34-5BB88359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50B43-789B-0240-D36A-63D27161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3CB3-1F97-6423-CCF5-3B903AD1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C6FF7-1D0B-254D-76E0-75A7B0039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EF704-2301-9C29-ADB7-89548176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BEA23-D144-3535-FE7E-27196E6A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006AD-9EB3-57A0-C789-7DFC910E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412-2C7B-091E-29A5-DFB13B9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5D097-FC0C-D07C-3589-23EB764E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6FC83-2DA9-D015-7D36-56EB3C374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D5513-2E9A-B784-94B1-0D73D2DF2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D47F78-6ACF-4289-ADD8-D92C49A2504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49AA5-4E7C-11EA-A9B6-84943B9E6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96572-CF08-E353-9212-DF29409A8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463340-EDEE-48AD-B244-23CBA5A2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png"/><Relationship Id="rId3" Type="http://schemas.microsoft.com/office/2007/relationships/media" Target="../media/media4.mp3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video" Target="../media/media3.mp4"/><Relationship Id="rId16" Type="http://schemas.openxmlformats.org/officeDocument/2006/relationships/image" Target="../media/image19.jpg"/><Relationship Id="rId1" Type="http://schemas.microsoft.com/office/2007/relationships/media" Target="../media/media3.mp4"/><Relationship Id="rId6" Type="http://schemas.openxmlformats.org/officeDocument/2006/relationships/audio" Target="../media/audio1.wav"/><Relationship Id="rId11" Type="http://schemas.openxmlformats.org/officeDocument/2006/relationships/image" Target="../media/image14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19" Type="http://schemas.openxmlformats.org/officeDocument/2006/relationships/audio" Target="../media/audio1.wav"/><Relationship Id="rId4" Type="http://schemas.openxmlformats.org/officeDocument/2006/relationships/audio" Target="../media/media4.mp3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and a child playing with a ball&#10;&#10;Description automatically generated">
            <a:extLst>
              <a:ext uri="{FF2B5EF4-FFF2-40B4-BE49-F238E27FC236}">
                <a16:creationId xmlns:a16="http://schemas.microsoft.com/office/drawing/2014/main" id="{BA858172-FCEC-8AE4-5B14-30DDD8DD57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98F174-1A13-5B45-9ED6-9CC6656A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387" y="965200"/>
            <a:ext cx="10633413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Dareh –</a:t>
            </a:r>
            <a:r>
              <a:rPr lang="ar-SA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دَارِه 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A95AD-3D4C-A202-75A4-EBCDB2A95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9067" y="4572002"/>
            <a:ext cx="6739466" cy="1202995"/>
          </a:xfrm>
        </p:spPr>
        <p:txBody>
          <a:bodyPr>
            <a:normAutofit/>
          </a:bodyPr>
          <a:lstStyle/>
          <a:p>
            <a:r>
              <a:rPr lang="ar-SA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نحو مدن آمنة ذكية مستدامة 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BB0BCD33-A82B-C5B9-DB4B-4FBE03C6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" y="4405731"/>
            <a:ext cx="2000694" cy="20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F8C48-D5CE-0868-10F5-73848919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مشاهد واقعية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محاولة خطف طفلة في سوق المنار بالمدينة">
            <a:hlinkClick r:id="" action="ppaction://media"/>
            <a:extLst>
              <a:ext uri="{FF2B5EF4-FFF2-40B4-BE49-F238E27FC236}">
                <a16:creationId xmlns:a16="http://schemas.microsoft.com/office/drawing/2014/main" id="{8EBA14C7-6113-C5AF-289A-9675CE30D5E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914" y="2062826"/>
            <a:ext cx="5843086" cy="3306835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WhatsApp Video 2024-09-09 at 18.43.28_9f8e3bac">
            <a:hlinkClick r:id="" action="ppaction://media"/>
            <a:extLst>
              <a:ext uri="{FF2B5EF4-FFF2-40B4-BE49-F238E27FC236}">
                <a16:creationId xmlns:a16="http://schemas.microsoft.com/office/drawing/2014/main" id="{5635D542-1C5A-CDDA-C686-FA3A1BA768D5}"/>
              </a:ext>
            </a:extLst>
          </p:cNvPr>
          <p:cNvPicPr>
            <a:picLocks noGrp="1" noChangeAspect="1"/>
          </p:cNvPicPr>
          <p:nvPr>
            <p:ph sz="half"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5453" y="0"/>
            <a:ext cx="3874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arge building on a sandy beach">
            <a:extLst>
              <a:ext uri="{FF2B5EF4-FFF2-40B4-BE49-F238E27FC236}">
                <a16:creationId xmlns:a16="http://schemas.microsoft.com/office/drawing/2014/main" id="{6408FB3B-C49D-9EE8-8780-B853708E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7F683-4F1F-FA83-238E-79B86EC5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467" y="1744132"/>
            <a:ext cx="2424514" cy="765603"/>
          </a:xfrm>
        </p:spPr>
        <p:txBody>
          <a:bodyPr anchor="t">
            <a:normAutofit/>
          </a:bodyPr>
          <a:lstStyle/>
          <a:p>
            <a:r>
              <a:rPr lang="ar-SA" dirty="0">
                <a:solidFill>
                  <a:srgbClr val="FFFFFF"/>
                </a:solidFill>
                <a:highlight>
                  <a:srgbClr val="800000"/>
                </a:highlight>
              </a:rPr>
              <a:t>ما هو دارِه؟</a:t>
            </a:r>
            <a:endParaRPr lang="en-US" dirty="0">
              <a:solidFill>
                <a:srgbClr val="FFFFFF"/>
              </a:solidFill>
              <a:highlight>
                <a:srgbClr val="8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FD3F6-1A1E-31FB-3A2A-426E2459F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044" y="2929883"/>
            <a:ext cx="7045937" cy="2844384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sz="21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✔</a:t>
            </a:r>
            <a:r>
              <a:rPr lang="ar-SA" sz="21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A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حل مبتكر ورائد لضمان أمان الأطفال في الأماكن العامة والمشاعر المقدسة</a:t>
            </a:r>
          </a:p>
          <a:p>
            <a:pPr marL="0" indent="0" algn="r" rtl="1">
              <a:buNone/>
            </a:pPr>
            <a:r>
              <a:rPr lang="en-US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✔</a:t>
            </a:r>
            <a:r>
              <a:rPr lang="ar-SA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دمج تقنيات رؤية الحاسوب في بنية تحتية ذكية</a:t>
            </a:r>
          </a:p>
          <a:p>
            <a:pPr marL="0" indent="0" algn="r" rtl="1">
              <a:buNone/>
            </a:pPr>
            <a:r>
              <a:rPr lang="en-US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✔</a:t>
            </a:r>
            <a:r>
              <a:rPr lang="ar-SA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شمول جميع أساليب حياة أفراد المجتمع </a:t>
            </a:r>
          </a:p>
          <a:p>
            <a:pPr marL="0" indent="0" algn="r" rtl="1">
              <a:buNone/>
            </a:pPr>
            <a:r>
              <a:rPr lang="en-US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✔</a:t>
            </a:r>
            <a:r>
              <a:rPr lang="ar-SA" sz="2000" dirty="0">
                <a:solidFill>
                  <a:srgbClr val="FFFFFF"/>
                </a:solidFill>
                <a:highlight>
                  <a:srgbClr val="0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تجسيد لمفهوم "المدن الآمنة" ويعكس رؤية 2030 في بناء بيئات أكثر أمانًا وتقدمًا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9" name="Picture 18" descr="A close up of a text&#10;&#10;Description automatically generated">
            <a:extLst>
              <a:ext uri="{FF2B5EF4-FFF2-40B4-BE49-F238E27FC236}">
                <a16:creationId xmlns:a16="http://schemas.microsoft.com/office/drawing/2014/main" id="{6A88C4C2-7347-EDFE-6035-87FC7B40B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4785044" cy="1196986"/>
          </a:xfrm>
          <a:prstGeom prst="rect">
            <a:avLst/>
          </a:prstGeom>
        </p:spPr>
      </p:pic>
      <p:pic>
        <p:nvPicPr>
          <p:cNvPr id="21" name="Picture 20" descr="A logo with a palm tree&#10;&#10;Description automatically generated">
            <a:extLst>
              <a:ext uri="{FF2B5EF4-FFF2-40B4-BE49-F238E27FC236}">
                <a16:creationId xmlns:a16="http://schemas.microsoft.com/office/drawing/2014/main" id="{B536A187-13D6-6564-6CC9-5AE753010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42" y="-5748"/>
            <a:ext cx="1977831" cy="11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5EAAA03-4FCE-7797-0971-BEC9403D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>
          <a:xfrm>
            <a:off x="20" y="-845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02FA0-45D0-2DF5-0BF5-C8A446A3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3" y="719847"/>
            <a:ext cx="3852334" cy="1361872"/>
          </a:xfrm>
        </p:spPr>
        <p:txBody>
          <a:bodyPr>
            <a:normAutofit/>
          </a:bodyPr>
          <a:lstStyle/>
          <a:p>
            <a:pPr algn="ctr" rtl="1"/>
            <a:r>
              <a:rPr lang="ar-SA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طريقة عمل النظام</a:t>
            </a:r>
            <a:endParaRPr lang="en-US" dirty="0"/>
          </a:p>
        </p:txBody>
      </p:sp>
      <p:pic>
        <p:nvPicPr>
          <p:cNvPr id="9" name="Picture 8" descr="A screenshot of a video camera&#10;&#10;Description automatically generated">
            <a:extLst>
              <a:ext uri="{FF2B5EF4-FFF2-40B4-BE49-F238E27FC236}">
                <a16:creationId xmlns:a16="http://schemas.microsoft.com/office/drawing/2014/main" id="{8F7F3A7C-337D-14B3-71ED-AF55C4061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04" y="1844643"/>
            <a:ext cx="8484415" cy="4685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65562D-96D9-A707-9F1F-C4E7A2C4EBDA}"/>
              </a:ext>
            </a:extLst>
          </p:cNvPr>
          <p:cNvSpPr/>
          <p:nvPr/>
        </p:nvSpPr>
        <p:spPr>
          <a:xfrm>
            <a:off x="2184399" y="2946400"/>
            <a:ext cx="668867" cy="1904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BFA4BA-9150-C109-7165-DCB8F271E516}"/>
              </a:ext>
            </a:extLst>
          </p:cNvPr>
          <p:cNvSpPr/>
          <p:nvPr/>
        </p:nvSpPr>
        <p:spPr>
          <a:xfrm>
            <a:off x="2853267" y="2946400"/>
            <a:ext cx="668866" cy="19049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6A8A7-D6D4-D8DE-E71E-164B36EA6265}"/>
              </a:ext>
            </a:extLst>
          </p:cNvPr>
          <p:cNvSpPr txBox="1"/>
          <p:nvPr/>
        </p:nvSpPr>
        <p:spPr>
          <a:xfrm>
            <a:off x="2667000" y="2680134"/>
            <a:ext cx="81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1200" dirty="0">
                <a:solidFill>
                  <a:schemeClr val="bg1"/>
                </a:solidFill>
              </a:rPr>
              <a:t>بوابة الدخول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E4F5D9-DFEA-918B-3B2F-58FC46443EDC}"/>
              </a:ext>
            </a:extLst>
          </p:cNvPr>
          <p:cNvCxnSpPr>
            <a:cxnSpLocks/>
          </p:cNvCxnSpPr>
          <p:nvPr/>
        </p:nvCxnSpPr>
        <p:spPr>
          <a:xfrm flipV="1">
            <a:off x="2667000" y="2633029"/>
            <a:ext cx="0" cy="243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83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5F12-E6A7-25EB-E8AD-8D9FF8E6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7697" y="150547"/>
            <a:ext cx="1918097" cy="450579"/>
          </a:xfrm>
        </p:spPr>
        <p:txBody>
          <a:bodyPr anchor="b">
            <a:normAutofit/>
          </a:bodyPr>
          <a:lstStyle/>
          <a:p>
            <a:pPr algn="r"/>
            <a:r>
              <a:rPr lang="ar-SA" sz="2400" dirty="0">
                <a:solidFill>
                  <a:schemeClr val="bg1"/>
                </a:solidFill>
                <a:highlight>
                  <a:srgbClr val="FF0000"/>
                </a:highlight>
              </a:rPr>
              <a:t>تطبيق عمل النظام</a:t>
            </a:r>
            <a:endParaRPr lang="en-US" sz="24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99FF85-0976-6B39-2006-D58C556A2E16}"/>
              </a:ext>
            </a:extLst>
          </p:cNvPr>
          <p:cNvCxnSpPr>
            <a:cxnSpLocks/>
          </p:cNvCxnSpPr>
          <p:nvPr/>
        </p:nvCxnSpPr>
        <p:spPr>
          <a:xfrm>
            <a:off x="5935980" y="1453407"/>
            <a:ext cx="3415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A person with glasses and mustache&#10;&#10;Description automatically generated">
            <a:extLst>
              <a:ext uri="{FF2B5EF4-FFF2-40B4-BE49-F238E27FC236}">
                <a16:creationId xmlns:a16="http://schemas.microsoft.com/office/drawing/2014/main" id="{AA40BF87-31E3-6B6E-9D90-057BACD52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89" y="1575081"/>
            <a:ext cx="829876" cy="1028700"/>
          </a:xfrm>
          <a:prstGeom prst="rect">
            <a:avLst/>
          </a:prstGeom>
        </p:spPr>
      </p:pic>
      <p:pic>
        <p:nvPicPr>
          <p:cNvPr id="11" name="Picture 10" descr="A close up of a child&#10;&#10;Description automatically generated">
            <a:extLst>
              <a:ext uri="{FF2B5EF4-FFF2-40B4-BE49-F238E27FC236}">
                <a16:creationId xmlns:a16="http://schemas.microsoft.com/office/drawing/2014/main" id="{3E6F4011-6A61-CE34-C34A-77569560A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17" y="1575081"/>
            <a:ext cx="847725" cy="102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30050B-80F5-D4AD-3C74-BCD0B0003B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6" b="5148"/>
          <a:stretch/>
        </p:blipFill>
        <p:spPr>
          <a:xfrm>
            <a:off x="7798283" y="1125783"/>
            <a:ext cx="3353369" cy="202557"/>
          </a:xfrm>
          <a:prstGeom prst="rect">
            <a:avLst/>
          </a:prstGeom>
        </p:spPr>
      </p:pic>
      <p:pic>
        <p:nvPicPr>
          <p:cNvPr id="17" name="1">
            <a:hlinkClick r:id="" action="ppaction://media"/>
            <a:extLst>
              <a:ext uri="{FF2B5EF4-FFF2-40B4-BE49-F238E27FC236}">
                <a16:creationId xmlns:a16="http://schemas.microsoft.com/office/drawing/2014/main" id="{E7161998-4B19-ECE7-7761-BF125BD5A3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973" y="690806"/>
            <a:ext cx="5329687" cy="299788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CFE78-3FAA-EF2D-1E72-6528F7BE0E83}"/>
              </a:ext>
            </a:extLst>
          </p:cNvPr>
          <p:cNvSpPr/>
          <p:nvPr/>
        </p:nvSpPr>
        <p:spPr>
          <a:xfrm>
            <a:off x="3158067" y="245533"/>
            <a:ext cx="1237720" cy="3555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/>
              <a:t>بوابة الدخول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AAF49-3AD5-5593-41A8-951A80A55ECB}"/>
              </a:ext>
            </a:extLst>
          </p:cNvPr>
          <p:cNvSpPr/>
          <p:nvPr/>
        </p:nvSpPr>
        <p:spPr>
          <a:xfrm>
            <a:off x="1794141" y="245533"/>
            <a:ext cx="1237720" cy="35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/>
              <a:t>بوابة الخروج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558F40-DBF8-7B00-5A8C-7EDC0FE2573B}"/>
              </a:ext>
            </a:extLst>
          </p:cNvPr>
          <p:cNvCxnSpPr>
            <a:cxnSpLocks/>
          </p:cNvCxnSpPr>
          <p:nvPr/>
        </p:nvCxnSpPr>
        <p:spPr>
          <a:xfrm flipH="1">
            <a:off x="243840" y="41656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A person and child walking through a glass door&#10;&#10;Description automatically generated">
            <a:extLst>
              <a:ext uri="{FF2B5EF4-FFF2-40B4-BE49-F238E27FC236}">
                <a16:creationId xmlns:a16="http://schemas.microsoft.com/office/drawing/2014/main" id="{2F4379A9-6348-2251-2C07-E1E18FE2BF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20" y="1044171"/>
            <a:ext cx="849054" cy="477593"/>
          </a:xfrm>
          <a:prstGeom prst="rect">
            <a:avLst/>
          </a:prstGeom>
        </p:spPr>
      </p:pic>
      <p:pic>
        <p:nvPicPr>
          <p:cNvPr id="33" name="Picture 32" descr="A person and child walking in front of a glass door">
            <a:extLst>
              <a:ext uri="{FF2B5EF4-FFF2-40B4-BE49-F238E27FC236}">
                <a16:creationId xmlns:a16="http://schemas.microsoft.com/office/drawing/2014/main" id="{4B10481A-5B6A-F557-DCCB-B5EB9106A6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242" y="1184818"/>
            <a:ext cx="849052" cy="4775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041A65-7F1F-C20D-F6B7-8F49E6F92C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7" y="1353291"/>
            <a:ext cx="849053" cy="47759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7BED1F8-BC73-F7A9-FD03-41BA440BC8F1}"/>
              </a:ext>
            </a:extLst>
          </p:cNvPr>
          <p:cNvSpPr/>
          <p:nvPr/>
        </p:nvSpPr>
        <p:spPr>
          <a:xfrm>
            <a:off x="6349459" y="513009"/>
            <a:ext cx="1067540" cy="35559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Yolo Model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22C57EA-7558-CC7A-01C4-91428E7873BB}"/>
              </a:ext>
            </a:extLst>
          </p:cNvPr>
          <p:cNvSpPr/>
          <p:nvPr/>
        </p:nvSpPr>
        <p:spPr>
          <a:xfrm>
            <a:off x="7796215" y="513008"/>
            <a:ext cx="902361" cy="35559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age_net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707FB88-198A-81B2-5594-BE970D61629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698576" y="690805"/>
            <a:ext cx="328584" cy="38699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01D0381-D2EF-FCFB-A299-9CDDAB8C1C0E}"/>
              </a:ext>
            </a:extLst>
          </p:cNvPr>
          <p:cNvSpPr txBox="1"/>
          <p:nvPr/>
        </p:nvSpPr>
        <p:spPr>
          <a:xfrm>
            <a:off x="9027160" y="789152"/>
            <a:ext cx="421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Yes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8DF262D-B7AC-8C76-32C8-52202E6D78EC}"/>
              </a:ext>
            </a:extLst>
          </p:cNvPr>
          <p:cNvCxnSpPr/>
          <p:nvPr/>
        </p:nvCxnSpPr>
        <p:spPr>
          <a:xfrm rot="10800000">
            <a:off x="4439920" y="416561"/>
            <a:ext cx="4587240" cy="274245"/>
          </a:xfrm>
          <a:prstGeom prst="bentConnector3">
            <a:avLst>
              <a:gd name="adj1" fmla="val 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7D41334-AB98-ED4D-C730-5856EEE9002D}"/>
              </a:ext>
            </a:extLst>
          </p:cNvPr>
          <p:cNvSpPr txBox="1"/>
          <p:nvPr/>
        </p:nvSpPr>
        <p:spPr>
          <a:xfrm>
            <a:off x="9038898" y="429729"/>
            <a:ext cx="3350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No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1918D9-71DC-9269-03CF-AAF894204A51}"/>
              </a:ext>
            </a:extLst>
          </p:cNvPr>
          <p:cNvCxnSpPr>
            <a:cxnSpLocks/>
          </p:cNvCxnSpPr>
          <p:nvPr/>
        </p:nvCxnSpPr>
        <p:spPr>
          <a:xfrm>
            <a:off x="8979408" y="1353291"/>
            <a:ext cx="304800" cy="365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C37B0BE-3612-D97D-CEE4-7729BAD105DB}"/>
              </a:ext>
            </a:extLst>
          </p:cNvPr>
          <p:cNvCxnSpPr/>
          <p:nvPr/>
        </p:nvCxnSpPr>
        <p:spPr>
          <a:xfrm>
            <a:off x="10323979" y="2089431"/>
            <a:ext cx="519205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Left Brace 200">
            <a:extLst>
              <a:ext uri="{FF2B5EF4-FFF2-40B4-BE49-F238E27FC236}">
                <a16:creationId xmlns:a16="http://schemas.microsoft.com/office/drawing/2014/main" id="{D70DFD36-8A9D-555F-1A4B-0A5A6D519617}"/>
              </a:ext>
            </a:extLst>
          </p:cNvPr>
          <p:cNvSpPr/>
          <p:nvPr/>
        </p:nvSpPr>
        <p:spPr>
          <a:xfrm rot="16200000">
            <a:off x="10481273" y="2162402"/>
            <a:ext cx="298847" cy="1376240"/>
          </a:xfrm>
          <a:prstGeom prst="leftBrace">
            <a:avLst>
              <a:gd name="adj1" fmla="val 0"/>
              <a:gd name="adj2" fmla="val 4911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4" name="Picture 203" descr="A black and white circular object&#10;&#10;Description automatically generated">
            <a:extLst>
              <a:ext uri="{FF2B5EF4-FFF2-40B4-BE49-F238E27FC236}">
                <a16:creationId xmlns:a16="http://schemas.microsoft.com/office/drawing/2014/main" id="{1133D2DF-4B05-9A54-D275-B77E944135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32" y="3097263"/>
            <a:ext cx="1174127" cy="154830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329F581-83EC-6B7F-12FC-848FAF06E95D}"/>
              </a:ext>
            </a:extLst>
          </p:cNvPr>
          <p:cNvCxnSpPr>
            <a:cxnSpLocks/>
          </p:cNvCxnSpPr>
          <p:nvPr/>
        </p:nvCxnSpPr>
        <p:spPr>
          <a:xfrm>
            <a:off x="243840" y="416560"/>
            <a:ext cx="0" cy="5323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68DB6B0-B674-8979-7D80-2CDE0D213AC9}"/>
              </a:ext>
            </a:extLst>
          </p:cNvPr>
          <p:cNvCxnSpPr>
            <a:cxnSpLocks/>
          </p:cNvCxnSpPr>
          <p:nvPr/>
        </p:nvCxnSpPr>
        <p:spPr>
          <a:xfrm>
            <a:off x="243840" y="5740400"/>
            <a:ext cx="7772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8" name="Picture 217" descr="A person and child standing under a balloon arch&#10;&#10;Description automatically generated">
            <a:extLst>
              <a:ext uri="{FF2B5EF4-FFF2-40B4-BE49-F238E27FC236}">
                <a16:creationId xmlns:a16="http://schemas.microsoft.com/office/drawing/2014/main" id="{B17059A8-A2AE-C22A-0FC5-A652D99D1B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3" y="4561077"/>
            <a:ext cx="903442" cy="1606118"/>
          </a:xfrm>
          <a:prstGeom prst="rect">
            <a:avLst/>
          </a:prstGeom>
        </p:spPr>
      </p:pic>
      <p:pic>
        <p:nvPicPr>
          <p:cNvPr id="220" name="Picture 219" descr="A person and child standing next to a balloon arch&#10;&#10;Description automatically generated">
            <a:extLst>
              <a:ext uri="{FF2B5EF4-FFF2-40B4-BE49-F238E27FC236}">
                <a16:creationId xmlns:a16="http://schemas.microsoft.com/office/drawing/2014/main" id="{5DA9E7BD-4D2F-AAC3-E440-998FC9FBC7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1" y="4796774"/>
            <a:ext cx="903442" cy="1606120"/>
          </a:xfrm>
          <a:prstGeom prst="rect">
            <a:avLst/>
          </a:prstGeom>
        </p:spPr>
      </p:pic>
      <p:pic>
        <p:nvPicPr>
          <p:cNvPr id="222" name="Picture 221" descr="A green and white balloon arch">
            <a:extLst>
              <a:ext uri="{FF2B5EF4-FFF2-40B4-BE49-F238E27FC236}">
                <a16:creationId xmlns:a16="http://schemas.microsoft.com/office/drawing/2014/main" id="{D9894831-88AA-3E65-E488-4CB0C873D9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84" y="5061007"/>
            <a:ext cx="903442" cy="1606119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A16574B-48BC-74A4-8AC9-C47DFF100EE9}"/>
              </a:ext>
            </a:extLst>
          </p:cNvPr>
          <p:cNvCxnSpPr>
            <a:cxnSpLocks/>
          </p:cNvCxnSpPr>
          <p:nvPr/>
        </p:nvCxnSpPr>
        <p:spPr>
          <a:xfrm flipV="1">
            <a:off x="2893094" y="5740400"/>
            <a:ext cx="266541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902139D-E240-D6BB-A2A0-CE3AE0EAB115}"/>
              </a:ext>
            </a:extLst>
          </p:cNvPr>
          <p:cNvSpPr/>
          <p:nvPr/>
        </p:nvSpPr>
        <p:spPr>
          <a:xfrm>
            <a:off x="5575972" y="5327458"/>
            <a:ext cx="1546974" cy="6958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538B225D-96F1-0AB0-3EF2-7147DA02AA85}"/>
              </a:ext>
            </a:extLst>
          </p:cNvPr>
          <p:cNvSpPr/>
          <p:nvPr/>
        </p:nvSpPr>
        <p:spPr>
          <a:xfrm>
            <a:off x="5572915" y="4949983"/>
            <a:ext cx="1067540" cy="355593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DeepFace</a:t>
            </a:r>
            <a:endParaRPr lang="en-US" sz="1400" dirty="0"/>
          </a:p>
        </p:txBody>
      </p: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E38A955A-A8E6-E2BF-E05B-C9302A1A0CCD}"/>
              </a:ext>
            </a:extLst>
          </p:cNvPr>
          <p:cNvCxnSpPr>
            <a:cxnSpLocks/>
            <a:stCxn id="204" idx="1"/>
          </p:cNvCxnSpPr>
          <p:nvPr/>
        </p:nvCxnSpPr>
        <p:spPr>
          <a:xfrm rot="10800000" flipV="1">
            <a:off x="6883230" y="3871413"/>
            <a:ext cx="3160403" cy="1340851"/>
          </a:xfrm>
          <a:prstGeom prst="bentConnector3">
            <a:avLst>
              <a:gd name="adj1" fmla="val 1001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Arrow: Right 232">
            <a:extLst>
              <a:ext uri="{FF2B5EF4-FFF2-40B4-BE49-F238E27FC236}">
                <a16:creationId xmlns:a16="http://schemas.microsoft.com/office/drawing/2014/main" id="{4D130638-2C60-D297-3143-B92F937F691D}"/>
              </a:ext>
            </a:extLst>
          </p:cNvPr>
          <p:cNvSpPr/>
          <p:nvPr/>
        </p:nvSpPr>
        <p:spPr>
          <a:xfrm>
            <a:off x="7326384" y="4895679"/>
            <a:ext cx="3780362" cy="68150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Status</a:t>
            </a:r>
          </a:p>
        </p:txBody>
      </p:sp>
      <p:sp>
        <p:nvSpPr>
          <p:cNvPr id="237" name="Arrow: Right 236">
            <a:extLst>
              <a:ext uri="{FF2B5EF4-FFF2-40B4-BE49-F238E27FC236}">
                <a16:creationId xmlns:a16="http://schemas.microsoft.com/office/drawing/2014/main" id="{59E217A5-C3C1-FA7C-5751-F2AEB7C6B104}"/>
              </a:ext>
            </a:extLst>
          </p:cNvPr>
          <p:cNvSpPr/>
          <p:nvPr/>
        </p:nvSpPr>
        <p:spPr>
          <a:xfrm>
            <a:off x="7326384" y="5636785"/>
            <a:ext cx="3780362" cy="6815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WARNING!!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F70248E-A7AA-1781-13B5-BF31B1A0CE61}"/>
              </a:ext>
            </a:extLst>
          </p:cNvPr>
          <p:cNvCxnSpPr>
            <a:cxnSpLocks/>
          </p:cNvCxnSpPr>
          <p:nvPr/>
        </p:nvCxnSpPr>
        <p:spPr>
          <a:xfrm flipV="1">
            <a:off x="7455157" y="690804"/>
            <a:ext cx="287925" cy="4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Alarm Sound Effect">
            <a:hlinkClick r:id="" action="ppaction://media"/>
            <a:extLst>
              <a:ext uri="{FF2B5EF4-FFF2-40B4-BE49-F238E27FC236}">
                <a16:creationId xmlns:a16="http://schemas.microsoft.com/office/drawing/2014/main" id="{AD7A6441-FCDB-3358-B098-9B7BBFB054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81545" y="5740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stSnd>
            <p:snd r:embed="rId6" name="camera.wav"/>
          </p:stSnd>
        </p:sndAc>
      </p:transition>
    </mc:Choice>
    <mc:Fallback xmlns="">
      <p:transition>
        <p:sndAc>
          <p:stSnd>
            <p:snd r:embed="rId19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audio>
              <p:cMediaNode vol="80000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0" grpId="0" animBg="1"/>
      <p:bldP spid="41" grpId="0" animBg="1"/>
      <p:bldP spid="52" grpId="0"/>
      <p:bldP spid="58" grpId="0"/>
      <p:bldP spid="201" grpId="0" animBg="1"/>
      <p:bldP spid="225" grpId="0" animBg="1"/>
      <p:bldP spid="227" grpId="0" animBg="1"/>
      <p:bldP spid="233" grpId="0" animBg="1"/>
      <p:bldP spid="2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writing on a transparent board&#10;&#10;Description automatically generated">
            <a:extLst>
              <a:ext uri="{FF2B5EF4-FFF2-40B4-BE49-F238E27FC236}">
                <a16:creationId xmlns:a16="http://schemas.microsoft.com/office/drawing/2014/main" id="{F489DD99-1EBC-4C73-B759-077857D99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C0E9-20D5-F172-57FF-8B29B8264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4" y="1007533"/>
            <a:ext cx="5207000" cy="5169430"/>
          </a:xfrm>
        </p:spPr>
        <p:txBody>
          <a:bodyPr>
            <a:normAutofit/>
          </a:bodyPr>
          <a:lstStyle/>
          <a:p>
            <a:pPr marL="0" marR="0" indent="0" algn="just" rtl="1">
              <a:spcBef>
                <a:spcPts val="0"/>
              </a:spcBef>
              <a:spcAft>
                <a:spcPts val="800"/>
              </a:spcAft>
              <a:buNone/>
            </a:pPr>
            <a:r>
              <a:rPr lang="ar-SA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يقدم </a:t>
            </a:r>
            <a:r>
              <a:rPr lang="ar-SA" dirty="0">
                <a:solidFill>
                  <a:srgbClr val="FFFFFF"/>
                </a:solidFill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النظام</a:t>
            </a:r>
            <a:r>
              <a:rPr lang="ar-SA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أداة فعالة لتعزيز أمان الأطفال في الأماكن العامة، مما يخفف من المخاوف المرتبطة بالسلامة ويعزز الثقة في إدارة </a:t>
            </a:r>
            <a:endParaRPr lang="en-US" dirty="0">
              <a:solidFill>
                <a:srgbClr val="FFFFFF"/>
              </a:solidFill>
              <a:effectLst/>
              <a:highlight>
                <a:srgbClr val="80008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rtl="1"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rgbClr val="FFFFFF"/>
              </a:solidFill>
              <a:highlight>
                <a:srgbClr val="80008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" rtl="1">
              <a:spcBef>
                <a:spcPts val="0"/>
              </a:spcBef>
              <a:spcAft>
                <a:spcPts val="800"/>
              </a:spcAft>
              <a:buNone/>
            </a:pPr>
            <a:r>
              <a:rPr lang="ar-SA" dirty="0">
                <a:solidFill>
                  <a:srgbClr val="FFFFFF"/>
                </a:solidFill>
                <a:effectLst/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وضع معياراً جديداً للسلامة في الأماكن العامة</a:t>
            </a:r>
            <a:r>
              <a:rPr lang="ar-SA" dirty="0">
                <a:solidFill>
                  <a:srgbClr val="FFFFFF"/>
                </a:solidFill>
                <a:highlight>
                  <a:srgbClr val="80008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والخدمية.</a:t>
            </a:r>
            <a:endParaRPr lang="en-US" dirty="0">
              <a:solidFill>
                <a:srgbClr val="FFFFFF"/>
              </a:solidFill>
              <a:effectLst/>
              <a:highlight>
                <a:srgbClr val="80008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ar-SA" dirty="0">
              <a:solidFill>
                <a:srgbClr val="FFFFFF"/>
              </a:solidFill>
            </a:endParaRPr>
          </a:p>
          <a:p>
            <a:pPr marL="0" indent="0" algn="r">
              <a:buNone/>
            </a:pPr>
            <a:r>
              <a:rPr lang="ar-SA" dirty="0">
                <a:solidFill>
                  <a:srgbClr val="FFFFFF"/>
                </a:solidFill>
                <a:highlight>
                  <a:srgbClr val="800080"/>
                </a:highlight>
              </a:rPr>
              <a:t>- إمكانية توظيف النظام في حضانة أكاديمية طويق</a:t>
            </a:r>
            <a:endParaRPr lang="en-US" dirty="0">
              <a:solidFill>
                <a:srgbClr val="FFFFFF"/>
              </a:solidFill>
              <a:highlight>
                <a:srgbClr val="80008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49363-5301-4AE0-5EE7-F2B86202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66" y="5065669"/>
            <a:ext cx="240063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65CFE-7ABC-21C2-A4F0-1C3015A0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pic>
        <p:nvPicPr>
          <p:cNvPr id="208" name="Picture 207" descr="Camera lens close up">
            <a:extLst>
              <a:ext uri="{FF2B5EF4-FFF2-40B4-BE49-F238E27FC236}">
                <a16:creationId xmlns:a16="http://schemas.microsoft.com/office/drawing/2014/main" id="{55F9BFBF-BDDA-B1D7-B7A8-46849820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53" r="346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hank you for listening logo&#10;&#10;Description automatically generated">
            <a:extLst>
              <a:ext uri="{FF2B5EF4-FFF2-40B4-BE49-F238E27FC236}">
                <a16:creationId xmlns:a16="http://schemas.microsoft.com/office/drawing/2014/main" id="{FEA5F98C-ECFD-04C3-88A4-99F6F9FA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07721"/>
            <a:ext cx="5918295" cy="3070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9ED7B-3E84-543E-FE93-2361071C7860}"/>
              </a:ext>
            </a:extLst>
          </p:cNvPr>
          <p:cNvSpPr txBox="1"/>
          <p:nvPr/>
        </p:nvSpPr>
        <p:spPr>
          <a:xfrm>
            <a:off x="491068" y="2885343"/>
            <a:ext cx="1828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By:-</a:t>
            </a:r>
          </a:p>
        </p:txBody>
      </p:sp>
      <p:pic>
        <p:nvPicPr>
          <p:cNvPr id="11" name="Picture 10" descr="A screenshot of a qr code">
            <a:extLst>
              <a:ext uri="{FF2B5EF4-FFF2-40B4-BE49-F238E27FC236}">
                <a16:creationId xmlns:a16="http://schemas.microsoft.com/office/drawing/2014/main" id="{485474EC-FC31-1539-917E-C584DBBA1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86" y="3578666"/>
            <a:ext cx="2673068" cy="2284801"/>
          </a:xfrm>
          <a:prstGeom prst="rect">
            <a:avLst/>
          </a:prstGeom>
        </p:spPr>
      </p:pic>
      <p:pic>
        <p:nvPicPr>
          <p:cNvPr id="14" name="Picture 13" descr="A person wearing a headdress and a qr code&#10;&#10;Description automatically generated">
            <a:extLst>
              <a:ext uri="{FF2B5EF4-FFF2-40B4-BE49-F238E27FC236}">
                <a16:creationId xmlns:a16="http://schemas.microsoft.com/office/drawing/2014/main" id="{D574132D-4330-2118-9AA6-06F83C998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" y="3578666"/>
            <a:ext cx="2706338" cy="2284801"/>
          </a:xfrm>
          <a:prstGeom prst="rect">
            <a:avLst/>
          </a:prstGeom>
        </p:spPr>
      </p:pic>
      <p:pic>
        <p:nvPicPr>
          <p:cNvPr id="16" name="Picture 15" descr="A qr code on a screen">
            <a:extLst>
              <a:ext uri="{FF2B5EF4-FFF2-40B4-BE49-F238E27FC236}">
                <a16:creationId xmlns:a16="http://schemas.microsoft.com/office/drawing/2014/main" id="{6864817D-B98F-F760-5D59-D9145743C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83" y="3578666"/>
            <a:ext cx="2237475" cy="2284802"/>
          </a:xfrm>
          <a:prstGeom prst="rect">
            <a:avLst/>
          </a:prstGeom>
        </p:spPr>
      </p:pic>
      <p:pic>
        <p:nvPicPr>
          <p:cNvPr id="18" name="Picture 17" descr="A screenshot of a qr code">
            <a:extLst>
              <a:ext uri="{FF2B5EF4-FFF2-40B4-BE49-F238E27FC236}">
                <a16:creationId xmlns:a16="http://schemas.microsoft.com/office/drawing/2014/main" id="{C7BF27A3-DB2B-70B9-8F5B-00E89C72A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82" y="3561323"/>
            <a:ext cx="2452284" cy="2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</TotalTime>
  <Words>129</Words>
  <Application>Microsoft Office PowerPoint</Application>
  <PresentationFormat>Widescreen</PresentationFormat>
  <Paragraphs>31</Paragraphs>
  <Slides>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Dareh –دَارِه  </vt:lpstr>
      <vt:lpstr>مشاهد واقعية</vt:lpstr>
      <vt:lpstr>ما هو دارِه؟</vt:lpstr>
      <vt:lpstr>طريقة عمل النظام</vt:lpstr>
      <vt:lpstr>تطبيق عمل النظام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Alfares</dc:creator>
  <cp:lastModifiedBy>Ali Alfares</cp:lastModifiedBy>
  <cp:revision>12</cp:revision>
  <dcterms:created xsi:type="dcterms:W3CDTF">2024-09-08T06:44:44Z</dcterms:created>
  <dcterms:modified xsi:type="dcterms:W3CDTF">2024-09-11T19:30:35Z</dcterms:modified>
</cp:coreProperties>
</file>